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</p:sldMasterIdLst>
  <p:notesMasterIdLst>
    <p:notesMasterId r:id="rId22"/>
  </p:notesMasterIdLst>
  <p:handoutMasterIdLst>
    <p:handoutMasterId r:id="rId23"/>
  </p:handoutMasterIdLst>
  <p:sldIdLst>
    <p:sldId id="293" r:id="rId6"/>
    <p:sldId id="258" r:id="rId7"/>
    <p:sldId id="273" r:id="rId8"/>
    <p:sldId id="276" r:id="rId9"/>
    <p:sldId id="294" r:id="rId10"/>
    <p:sldId id="295" r:id="rId11"/>
    <p:sldId id="292" r:id="rId12"/>
    <p:sldId id="298" r:id="rId13"/>
    <p:sldId id="296" r:id="rId14"/>
    <p:sldId id="259" r:id="rId15"/>
    <p:sldId id="297" r:id="rId16"/>
    <p:sldId id="299" r:id="rId17"/>
    <p:sldId id="280" r:id="rId18"/>
    <p:sldId id="266" r:id="rId19"/>
    <p:sldId id="290" r:id="rId20"/>
    <p:sldId id="265" r:id="rId21"/>
  </p:sldIdLst>
  <p:sldSz cx="9144000" cy="5143500" type="screen16x9"/>
  <p:notesSz cx="6805613" cy="9939338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2726"/>
    <a:srgbClr val="8D4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F7B3DC-C21E-4DA0-B127-8A02A28842FF}" v="16" dt="2021-12-01T23:53:39.0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814" autoAdjust="0"/>
  </p:normalViewPr>
  <p:slideViewPr>
    <p:cSldViewPr>
      <p:cViewPr varScale="1">
        <p:scale>
          <a:sx n="100" d="100"/>
          <a:sy n="100" d="100"/>
        </p:scale>
        <p:origin x="183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gs" Target="tags/tag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e Moore" userId="13ef63df-4680-44f8-8afd-d22f66f1aa14" providerId="ADAL" clId="{1EF7B3DC-C21E-4DA0-B127-8A02A28842FF}"/>
    <pc:docChg chg="custSel modMainMaster">
      <pc:chgData name="Dave Moore" userId="13ef63df-4680-44f8-8afd-d22f66f1aa14" providerId="ADAL" clId="{1EF7B3DC-C21E-4DA0-B127-8A02A28842FF}" dt="2021-12-01T23:53:39.003" v="59"/>
      <pc:docMkLst>
        <pc:docMk/>
      </pc:docMkLst>
      <pc:sldMasterChg chg="modSp mod">
        <pc:chgData name="Dave Moore" userId="13ef63df-4680-44f8-8afd-d22f66f1aa14" providerId="ADAL" clId="{1EF7B3DC-C21E-4DA0-B127-8A02A28842FF}" dt="2021-12-01T23:53:38.987" v="29"/>
        <pc:sldMasterMkLst>
          <pc:docMk/>
          <pc:sldMasterMk cId="833796937" sldId="2147483648"/>
        </pc:sldMasterMkLst>
        <pc:spChg chg="mod ord modVis">
          <ac:chgData name="Dave Moore" userId="13ef63df-4680-44f8-8afd-d22f66f1aa14" providerId="ADAL" clId="{1EF7B3DC-C21E-4DA0-B127-8A02A28842FF}" dt="2021-12-01T23:53:38.987" v="29"/>
          <ac:spMkLst>
            <pc:docMk/>
            <pc:sldMasterMk cId="833796937" sldId="2147483648"/>
            <ac:spMk id="7" creationId="{E0951A4A-DDB4-4403-A32A-757668E02D40}"/>
          </ac:spMkLst>
        </pc:spChg>
      </pc:sldMasterChg>
      <pc:sldMasterChg chg="modSp mod">
        <pc:chgData name="Dave Moore" userId="13ef63df-4680-44f8-8afd-d22f66f1aa14" providerId="ADAL" clId="{1EF7B3DC-C21E-4DA0-B127-8A02A28842FF}" dt="2021-12-01T23:53:39.003" v="59"/>
        <pc:sldMasterMkLst>
          <pc:docMk/>
          <pc:sldMasterMk cId="2458104729" sldId="2147483663"/>
        </pc:sldMasterMkLst>
        <pc:spChg chg="mod ord modVis">
          <ac:chgData name="Dave Moore" userId="13ef63df-4680-44f8-8afd-d22f66f1aa14" providerId="ADAL" clId="{1EF7B3DC-C21E-4DA0-B127-8A02A28842FF}" dt="2021-12-01T23:53:39.003" v="59"/>
          <ac:spMkLst>
            <pc:docMk/>
            <pc:sldMasterMk cId="2458104729" sldId="2147483663"/>
            <ac:spMk id="7" creationId="{078297EC-B5E8-4990-859E-58482A43CAE4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263C1-EF52-43A3-847A-8FAF17DBB136}" type="datetimeFigureOut">
              <a:rPr lang="en-NZ" smtClean="0"/>
              <a:t>2/12/2021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A934CA-2800-4121-90D9-857BBFAEFF6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89857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D8B26-5A68-4AF6-A558-8FF88949F424}" type="datetimeFigureOut">
              <a:rPr lang="en-NZ" smtClean="0"/>
              <a:t>2/12/2021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1463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75ACB-9A59-4388-8314-EFC801A6AB6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23128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75ACB-9A59-4388-8314-EFC801A6AB61}" type="slidenum">
              <a:rPr lang="en-NZ" smtClean="0"/>
              <a:t>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259101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Foreseeable misuse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75ACB-9A59-4388-8314-EFC801A6AB61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76945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altLang="en-US" dirty="0"/>
          </a:p>
          <a:p>
            <a:pPr lvl="1"/>
            <a:r>
              <a:rPr lang="en-NZ" b="1"/>
              <a:t>Current discussions </a:t>
            </a:r>
            <a:endParaRPr lang="en-NZ" b="1" dirty="0"/>
          </a:p>
          <a:p>
            <a:pPr lvl="1"/>
            <a:endParaRPr lang="en-NZ" dirty="0"/>
          </a:p>
          <a:p>
            <a:pPr lvl="1"/>
            <a:r>
              <a:rPr lang="en-NZ" dirty="0"/>
              <a:t>An area of focus in 2022-23 across agencies.  		Cross Govt HFE Group. MBIE/WorkSafe overlapping jurisdictions.</a:t>
            </a:r>
          </a:p>
          <a:p>
            <a:pPr lvl="1"/>
            <a:endParaRPr lang="en-NZ" dirty="0"/>
          </a:p>
          <a:p>
            <a:pPr lvl="1"/>
            <a:r>
              <a:rPr lang="en-NZ" dirty="0"/>
              <a:t>Picking up recurrent failure scenarios in our work. 		ACC data. Social media scans. Intelligence building across agencies. </a:t>
            </a:r>
          </a:p>
          <a:p>
            <a:pPr lvl="1"/>
            <a:endParaRPr lang="en-NZ" dirty="0"/>
          </a:p>
          <a:p>
            <a:pPr lvl="1"/>
            <a:r>
              <a:rPr lang="en-NZ" dirty="0"/>
              <a:t>Identifying key elements in these scenarios .		Elements in the design tools / work / environment (physical and psychosocial)</a:t>
            </a:r>
          </a:p>
          <a:p>
            <a:pPr lvl="1"/>
            <a:endParaRPr lang="en-NZ" dirty="0"/>
          </a:p>
          <a:p>
            <a:pPr lvl="1"/>
            <a:r>
              <a:rPr lang="en-NZ" dirty="0"/>
              <a:t>Going to the source (not always further up the supply chain).	Where the power is normally. Can be a monopoly holder. Client or Commissioner of major work. Considers externalities. </a:t>
            </a:r>
          </a:p>
          <a:p>
            <a:pPr lvl="1"/>
            <a:endParaRPr lang="en-NZ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System integration draws on many </a:t>
            </a:r>
            <a:r>
              <a:rPr lang="en-NZ" dirty="0" err="1"/>
              <a:t>upstreams</a:t>
            </a:r>
            <a:r>
              <a:rPr lang="en-NZ" dirty="0"/>
              <a:t>.		Military ensembles.  Buildings.  HSBD is a dynamic process that includes upstream responsibilities being met – but not relied on. </a:t>
            </a:r>
            <a:r>
              <a:rPr lang="en-NZ" dirty="0" err="1"/>
              <a:t>Trialing</a:t>
            </a:r>
            <a:r>
              <a:rPr lang="en-NZ" dirty="0"/>
              <a:t>. Simulation.  </a:t>
            </a:r>
          </a:p>
          <a:p>
            <a:pPr lvl="1"/>
            <a:endParaRPr lang="en-NZ" dirty="0"/>
          </a:p>
          <a:p>
            <a:pPr lvl="1"/>
            <a:r>
              <a:rPr lang="en-NZ" dirty="0"/>
              <a:t>Rebalancing responsibilities across the system.		For more equitable and effective outcomes for all in the system. </a:t>
            </a:r>
          </a:p>
          <a:p>
            <a:pPr lvl="1"/>
            <a:endParaRPr lang="en-NZ" dirty="0"/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dirty="0"/>
              <a:t>Today’s Good Practice is tomorrows Regulation.		Industry innovators can influence by demonstrating what is reasonable and achievable.  Do more than having your shout – show what works.</a:t>
            </a:r>
          </a:p>
          <a:p>
            <a:pPr lvl="1"/>
            <a:endParaRPr lang="en-NZ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75ACB-9A59-4388-8314-EFC801A6AB61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20383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  <a:defRPr/>
            </a:pPr>
            <a:endParaRPr lang="en-NZ" altLang="en-US" sz="1050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75ACB-9A59-4388-8314-EFC801A6AB61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12017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Looks like Ian Smith old keeper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75ACB-9A59-4388-8314-EFC801A6AB61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6066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75ACB-9A59-4388-8314-EFC801A6AB61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51942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75ACB-9A59-4388-8314-EFC801A6AB61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76829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75ACB-9A59-4388-8314-EFC801A6AB61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382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75ACB-9A59-4388-8314-EFC801A6AB61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1557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Major changes are probably for people with high risk plant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75ACB-9A59-4388-8314-EFC801A6AB61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15628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75ACB-9A59-4388-8314-EFC801A6AB61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16551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"/>
            <a:ext cx="9144000" cy="5144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347614"/>
            <a:ext cx="4464496" cy="1102519"/>
          </a:xfrm>
        </p:spPr>
        <p:txBody>
          <a:bodyPr lIns="0" tIns="0" rIns="0" bIns="0">
            <a:normAutofit/>
          </a:bodyPr>
          <a:lstStyle>
            <a:lvl1pPr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presentation title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715766"/>
            <a:ext cx="4464496" cy="737220"/>
          </a:xfrm>
          <a:ln>
            <a:noFill/>
          </a:ln>
        </p:spPr>
        <p:txBody>
          <a:bodyPr lIns="0" tIns="0" rIns="0" bIns="0">
            <a:normAutofit/>
          </a:bodyPr>
          <a:lstStyle>
            <a:lvl1pPr marL="0" indent="0" algn="l">
              <a:spcAft>
                <a:spcPct val="0"/>
              </a:spcAft>
              <a:buNone/>
              <a:defRPr sz="1600" b="1" i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en-NZ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4156075"/>
            <a:ext cx="4536306" cy="360363"/>
          </a:xfrm>
        </p:spPr>
        <p:txBody>
          <a:bodyPr lIns="0" tIns="0" rIns="0" bIns="0">
            <a:noAutofit/>
          </a:bodyPr>
          <a:lstStyle>
            <a:lvl1pPr>
              <a:spcAft>
                <a:spcPct val="0"/>
              </a:spcAft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Presenter</a:t>
            </a:r>
            <a:endParaRPr lang="en-NZ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0258" y="4587974"/>
            <a:ext cx="4545798" cy="360363"/>
          </a:xfrm>
        </p:spPr>
        <p:txBody>
          <a:bodyPr lIns="0" tIns="0" rIns="0" bIns="0">
            <a:noAutofit/>
          </a:bodyPr>
          <a:lstStyle>
            <a:lvl1pPr>
              <a:spcAft>
                <a:spcPct val="0"/>
              </a:spcAft>
              <a:defRPr sz="13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Day Month Year</a:t>
            </a:r>
            <a:endParaRPr lang="en-NZ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539552" y="2571750"/>
            <a:ext cx="446449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1" y="2182"/>
            <a:ext cx="2648717" cy="92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6949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33"/>
            <a:ext cx="9144000" cy="51479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699542"/>
            <a:ext cx="5256584" cy="676800"/>
          </a:xfrm>
        </p:spPr>
        <p:txBody>
          <a:bodyPr anchor="b">
            <a:normAutofit/>
          </a:bodyPr>
          <a:lstStyle>
            <a:lvl1pPr algn="l">
              <a:defRPr sz="2200" b="1" cap="none" baseline="0"/>
            </a:lvl1pPr>
          </a:lstStyle>
          <a:p>
            <a:r>
              <a:rPr lang="en-US"/>
              <a:t>Click to edit title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5536" y="1491630"/>
            <a:ext cx="5256584" cy="720080"/>
          </a:xfrm>
        </p:spPr>
        <p:txBody>
          <a:bodyPr anchor="t">
            <a:normAutofit/>
          </a:bodyPr>
          <a:lstStyle>
            <a:lvl1pPr marL="0" indent="0">
              <a:spcAft>
                <a:spcPct val="0"/>
              </a:spcAft>
              <a:buNone/>
              <a:defRPr sz="1700" i="1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Z"/>
              <a:t>WorkSafe New Zealand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61CBCE-E7CA-4C30-9819-6E45E4376A5D}" type="slidenum">
              <a:rPr lang="en-NZ" smtClean="0"/>
              <a:t>‹#›</a:t>
            </a:fld>
            <a:endParaRPr lang="en-NZ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2427734"/>
            <a:ext cx="5256584" cy="1872208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676456" y="4803998"/>
            <a:ext cx="21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15310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433"/>
            <a:ext cx="9144000" cy="51479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699542"/>
            <a:ext cx="5256584" cy="676800"/>
          </a:xfrm>
        </p:spPr>
        <p:txBody>
          <a:bodyPr anchor="b">
            <a:normAutofit/>
          </a:bodyPr>
          <a:lstStyle>
            <a:lvl1pPr algn="l">
              <a:defRPr sz="2200" b="1" cap="none" baseline="0"/>
            </a:lvl1pPr>
          </a:lstStyle>
          <a:p>
            <a:r>
              <a:rPr lang="en-US"/>
              <a:t>Click to edit title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5536" y="1491630"/>
            <a:ext cx="5256584" cy="720080"/>
          </a:xfrm>
        </p:spPr>
        <p:txBody>
          <a:bodyPr anchor="t">
            <a:normAutofit/>
          </a:bodyPr>
          <a:lstStyle>
            <a:lvl1pPr marL="0" indent="0">
              <a:spcAft>
                <a:spcPct val="0"/>
              </a:spcAft>
              <a:buNone/>
              <a:defRPr sz="1700" i="1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Z"/>
              <a:t>WorkSafe New Zealand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61CBCE-E7CA-4C30-9819-6E45E4376A5D}" type="slidenum">
              <a:rPr lang="en-NZ" smtClean="0"/>
              <a:t>‹#›</a:t>
            </a:fld>
            <a:endParaRPr lang="en-NZ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2427734"/>
            <a:ext cx="5256584" cy="1872208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676456" y="4803998"/>
            <a:ext cx="21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860078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38"/>
            <a:ext cx="9144000" cy="51640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699542"/>
            <a:ext cx="5256584" cy="676800"/>
          </a:xfrm>
        </p:spPr>
        <p:txBody>
          <a:bodyPr anchor="b">
            <a:normAutofit/>
          </a:bodyPr>
          <a:lstStyle>
            <a:lvl1pPr algn="l">
              <a:defRPr sz="2200" b="1" cap="none" baseline="0"/>
            </a:lvl1pPr>
          </a:lstStyle>
          <a:p>
            <a:r>
              <a:rPr lang="en-US"/>
              <a:t>Click to edit title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5536" y="1491630"/>
            <a:ext cx="5256584" cy="720080"/>
          </a:xfrm>
        </p:spPr>
        <p:txBody>
          <a:bodyPr anchor="t">
            <a:normAutofit/>
          </a:bodyPr>
          <a:lstStyle>
            <a:lvl1pPr marL="0" indent="0">
              <a:spcAft>
                <a:spcPct val="0"/>
              </a:spcAft>
              <a:buNone/>
              <a:defRPr sz="1700" i="1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Z"/>
              <a:t>WorkSafe New Zealand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61CBCE-E7CA-4C30-9819-6E45E4376A5D}" type="slidenum">
              <a:rPr lang="en-NZ" smtClean="0"/>
              <a:t>‹#›</a:t>
            </a:fld>
            <a:endParaRPr lang="en-NZ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2427734"/>
            <a:ext cx="5256584" cy="1872208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676456" y="4803998"/>
            <a:ext cx="21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96040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onten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7584" y="936000"/>
            <a:ext cx="7344816" cy="411614"/>
          </a:xfrm>
        </p:spPr>
        <p:txBody>
          <a:bodyPr anchor="t">
            <a:normAutofit/>
          </a:bodyPr>
          <a:lstStyle>
            <a:lvl1pPr algn="l">
              <a:defRPr sz="1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691680" y="1491630"/>
            <a:ext cx="6480721" cy="2520280"/>
          </a:xfrm>
        </p:spPr>
        <p:txBody>
          <a:bodyPr anchor="t">
            <a:normAutofit/>
          </a:bodyPr>
          <a:lstStyle>
            <a:lvl1pPr marL="0" indent="0">
              <a:lnSpc>
                <a:spcPts val="2800"/>
              </a:lnSpc>
              <a:spcAft>
                <a:spcPct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change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Z"/>
              <a:t>WorkSafe New Zealand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61CBCE-E7CA-4C30-9819-6E45E4376A5D}" type="slidenum">
              <a:rPr lang="en-NZ" smtClean="0"/>
              <a:t>‹#›</a:t>
            </a:fld>
            <a:endParaRPr lang="en-NZ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676456" y="4803998"/>
            <a:ext cx="21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47178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rgbClr val="8D4C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3568" y="843558"/>
            <a:ext cx="1440160" cy="1296144"/>
          </a:xfrm>
        </p:spPr>
        <p:txBody>
          <a:bodyPr anchor="t">
            <a:noAutofit/>
          </a:bodyPr>
          <a:lstStyle>
            <a:lvl1pPr algn="r">
              <a:defRPr sz="100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#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123728" y="1131590"/>
            <a:ext cx="6264696" cy="1008112"/>
          </a:xfrm>
        </p:spPr>
        <p:txBody>
          <a:bodyPr anchor="b">
            <a:normAutofit/>
          </a:bodyPr>
          <a:lstStyle>
            <a:lvl1pPr marL="0" indent="0">
              <a:lnSpc>
                <a:spcPts val="2200"/>
              </a:lnSpc>
              <a:spcAft>
                <a:spcPct val="0"/>
              </a:spcAft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section title – change background colour by right clicking and going to ‘Format background’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NZ"/>
              <a:t>WorkSafe New Zealand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61CBCE-E7CA-4C30-9819-6E45E4376A5D}" type="slidenum">
              <a:rPr lang="en-NZ" smtClean="0"/>
              <a:t>‹#›</a:t>
            </a:fld>
            <a:endParaRPr lang="en-NZ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676456" y="4803998"/>
            <a:ext cx="216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4546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WorkSafe New Zealand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CBCE-E7CA-4C30-9819-6E45E4376A5D}" type="slidenum">
              <a:rPr lang="en-NZ" smtClean="0"/>
              <a:t>‹#›</a:t>
            </a:fld>
            <a:endParaRPr lang="en-NZ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676456" y="4803998"/>
            <a:ext cx="21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24851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144" y="0"/>
            <a:ext cx="91582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347614"/>
            <a:ext cx="4464496" cy="1102519"/>
          </a:xfrm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presentation title</a:t>
            </a:r>
            <a:endParaRPr lang="en-NZ"/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715766"/>
            <a:ext cx="4464496" cy="737220"/>
          </a:xfrm>
          <a:ln>
            <a:noFill/>
          </a:ln>
        </p:spPr>
        <p:txBody>
          <a:bodyPr lIns="0" tIns="0" rIns="0" bIns="0">
            <a:normAutofit/>
          </a:bodyPr>
          <a:lstStyle>
            <a:lvl1pPr marL="0" indent="0" algn="l">
              <a:spcAft>
                <a:spcPct val="0"/>
              </a:spcAft>
              <a:buNone/>
              <a:defRPr sz="1600" b="1" i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en-NZ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4156075"/>
            <a:ext cx="4464298" cy="360363"/>
          </a:xfrm>
        </p:spPr>
        <p:txBody>
          <a:bodyPr lIns="0" tIns="0" rIns="0" bIns="0">
            <a:noAutofit/>
          </a:bodyPr>
          <a:lstStyle>
            <a:lvl1pPr>
              <a:spcAft>
                <a:spcPct val="0"/>
              </a:spcAft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Presenter</a:t>
            </a:r>
            <a:endParaRPr lang="en-NZ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0258" y="4587974"/>
            <a:ext cx="4473790" cy="360363"/>
          </a:xfrm>
        </p:spPr>
        <p:txBody>
          <a:bodyPr lIns="0" tIns="0" rIns="0" bIns="0">
            <a:noAutofit/>
          </a:bodyPr>
          <a:lstStyle>
            <a:lvl1pPr>
              <a:spcAft>
                <a:spcPct val="0"/>
              </a:spcAft>
              <a:defRPr sz="13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Day Month Year</a:t>
            </a:r>
            <a:endParaRPr lang="en-NZ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39552" y="2571750"/>
            <a:ext cx="446449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1" y="2182"/>
            <a:ext cx="2648717" cy="92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58093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3175"/>
            <a:ext cx="91582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347614"/>
            <a:ext cx="5832000" cy="1102519"/>
          </a:xfrm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presentation title</a:t>
            </a:r>
            <a:endParaRPr lang="en-NZ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715766"/>
            <a:ext cx="5832000" cy="737220"/>
          </a:xfrm>
          <a:ln>
            <a:noFill/>
          </a:ln>
        </p:spPr>
        <p:txBody>
          <a:bodyPr lIns="0" tIns="0" rIns="0" bIns="0">
            <a:normAutofit/>
          </a:bodyPr>
          <a:lstStyle>
            <a:lvl1pPr marL="0" indent="0" algn="l">
              <a:spcAft>
                <a:spcPct val="0"/>
              </a:spcAft>
              <a:buNone/>
              <a:defRPr sz="1600" b="1" i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en-NZ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4156075"/>
            <a:ext cx="5832000" cy="360363"/>
          </a:xfrm>
        </p:spPr>
        <p:txBody>
          <a:bodyPr lIns="0" tIns="0" rIns="0" bIns="0">
            <a:noAutofit/>
          </a:bodyPr>
          <a:lstStyle>
            <a:lvl1pPr>
              <a:spcAft>
                <a:spcPct val="0"/>
              </a:spcAft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Presenter</a:t>
            </a:r>
            <a:endParaRPr lang="en-NZ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39552" y="2571750"/>
            <a:ext cx="532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0258" y="4587974"/>
            <a:ext cx="5832000" cy="360363"/>
          </a:xfrm>
        </p:spPr>
        <p:txBody>
          <a:bodyPr lIns="0" tIns="0" rIns="0" bIns="0">
            <a:noAutofit/>
          </a:bodyPr>
          <a:lstStyle>
            <a:lvl1pPr>
              <a:spcAft>
                <a:spcPct val="0"/>
              </a:spcAft>
              <a:defRPr sz="13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Day Month Year</a:t>
            </a:r>
            <a:endParaRPr lang="en-NZ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1" y="2182"/>
            <a:ext cx="2648717" cy="92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4853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3175"/>
            <a:ext cx="91582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347614"/>
            <a:ext cx="4464496" cy="1102519"/>
          </a:xfrm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presentation title</a:t>
            </a:r>
            <a:endParaRPr lang="en-NZ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715766"/>
            <a:ext cx="4464496" cy="737220"/>
          </a:xfrm>
          <a:ln>
            <a:noFill/>
          </a:ln>
        </p:spPr>
        <p:txBody>
          <a:bodyPr lIns="0" tIns="0" rIns="0" bIns="0">
            <a:normAutofit/>
          </a:bodyPr>
          <a:lstStyle>
            <a:lvl1pPr marL="0" indent="0" algn="l">
              <a:spcAft>
                <a:spcPct val="0"/>
              </a:spcAft>
              <a:buNone/>
              <a:defRPr sz="1600" b="1" i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en-NZ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4156075"/>
            <a:ext cx="4464298" cy="360363"/>
          </a:xfrm>
        </p:spPr>
        <p:txBody>
          <a:bodyPr lIns="0" tIns="0" rIns="0" bIns="0">
            <a:noAutofit/>
          </a:bodyPr>
          <a:lstStyle>
            <a:lvl1pPr>
              <a:spcAft>
                <a:spcPct val="0"/>
              </a:spcAft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Presenter</a:t>
            </a:r>
            <a:endParaRPr lang="en-NZ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39552" y="2571750"/>
            <a:ext cx="4464496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0258" y="4587974"/>
            <a:ext cx="4473790" cy="360363"/>
          </a:xfrm>
        </p:spPr>
        <p:txBody>
          <a:bodyPr lIns="0" tIns="0" rIns="0" bIns="0">
            <a:noAutofit/>
          </a:bodyPr>
          <a:lstStyle>
            <a:lvl1pPr>
              <a:spcAft>
                <a:spcPct val="0"/>
              </a:spcAft>
              <a:defRPr sz="13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Day Month Year</a:t>
            </a:r>
            <a:endParaRPr lang="en-NZ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" y="0"/>
            <a:ext cx="2599949" cy="877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76700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3175"/>
            <a:ext cx="91582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539552" y="1347614"/>
            <a:ext cx="4464496" cy="1102519"/>
          </a:xfrm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presentation title</a:t>
            </a:r>
            <a:endParaRPr lang="en-NZ"/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715766"/>
            <a:ext cx="4464496" cy="737220"/>
          </a:xfrm>
          <a:ln>
            <a:noFill/>
          </a:ln>
        </p:spPr>
        <p:txBody>
          <a:bodyPr lIns="0" tIns="0" rIns="0" bIns="0">
            <a:normAutofit/>
          </a:bodyPr>
          <a:lstStyle>
            <a:lvl1pPr marL="0" indent="0" algn="l">
              <a:spcAft>
                <a:spcPct val="0"/>
              </a:spcAft>
              <a:buNone/>
              <a:defRPr sz="1600" b="1" i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subtitle</a:t>
            </a:r>
            <a:endParaRPr lang="en-NZ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39750" y="4156075"/>
            <a:ext cx="4464298" cy="360363"/>
          </a:xfrm>
        </p:spPr>
        <p:txBody>
          <a:bodyPr lIns="0" tIns="0" rIns="0" bIns="0">
            <a:noAutofit/>
          </a:bodyPr>
          <a:lstStyle>
            <a:lvl1pPr>
              <a:spcAft>
                <a:spcPct val="0"/>
              </a:spcAft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Presenter</a:t>
            </a:r>
            <a:endParaRPr lang="en-NZ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30258" y="4587974"/>
            <a:ext cx="4473790" cy="360363"/>
          </a:xfrm>
        </p:spPr>
        <p:txBody>
          <a:bodyPr lIns="0" tIns="0" rIns="0" bIns="0">
            <a:noAutofit/>
          </a:bodyPr>
          <a:lstStyle>
            <a:lvl1pPr>
              <a:spcAft>
                <a:spcPct val="0"/>
              </a:spcAft>
              <a:defRPr sz="13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Day Month Year</a:t>
            </a:r>
            <a:endParaRPr lang="en-NZ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39552" y="2571750"/>
            <a:ext cx="4464496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81" y="2182"/>
            <a:ext cx="2648717" cy="92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32420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1" r="11066" b="17680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771550"/>
            <a:ext cx="4248472" cy="1512168"/>
          </a:xfrm>
        </p:spPr>
        <p:txBody>
          <a:bodyPr lIns="0" tIns="0" rIns="0" bIns="0" anchor="t"/>
          <a:lstStyle>
            <a:lvl1pPr marL="0" indent="0" algn="l">
              <a:lnSpc>
                <a:spcPts val="3400"/>
              </a:lnSpc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468312" y="2571750"/>
            <a:ext cx="4103687" cy="432048"/>
          </a:xfrm>
        </p:spPr>
        <p:txBody>
          <a:bodyPr wrap="square" lIns="0" tIns="0" rIns="0" bIns="0">
            <a:noAutofit/>
          </a:bodyPr>
          <a:lstStyle>
            <a:lvl1pPr>
              <a:lnSpc>
                <a:spcPts val="2200"/>
              </a:lnSpc>
              <a:spcAft>
                <a:spcPct val="0"/>
              </a:spcAft>
              <a:defRPr sz="1300" b="1">
                <a:solidFill>
                  <a:schemeClr val="bg1"/>
                </a:solidFill>
              </a:defRPr>
            </a:lvl1pPr>
            <a:lvl2pPr>
              <a:defRPr sz="1300" b="1">
                <a:solidFill>
                  <a:schemeClr val="bg1"/>
                </a:solidFill>
              </a:defRPr>
            </a:lvl2pPr>
            <a:lvl3pPr>
              <a:defRPr sz="1300" b="1">
                <a:solidFill>
                  <a:schemeClr val="bg1"/>
                </a:solidFill>
              </a:defRPr>
            </a:lvl3pPr>
            <a:lvl4pPr>
              <a:defRPr sz="1300" b="1">
                <a:solidFill>
                  <a:schemeClr val="bg1"/>
                </a:solidFill>
              </a:defRPr>
            </a:lvl4pPr>
            <a:lvl5pPr>
              <a:defRPr sz="13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0062604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solidFill>
          <a:srgbClr val="2727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/>
          <p:nvPr userDrawn="1"/>
        </p:nvSpPr>
        <p:spPr>
          <a:xfrm>
            <a:off x="530920" y="4060034"/>
            <a:ext cx="4329112" cy="6731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2C4340"/>
                </a:solidFill>
                <a:latin typeface="Verdana" pitchFamily="34" charset="0"/>
                <a:ea typeface="Verdana" pitchFamily="34" charset="0"/>
                <a:cs typeface="Verdana" panose="020B0604030504040204" pitchFamily="34" charset="0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C4340"/>
                </a:solidFill>
                <a:latin typeface="Verdana" pitchFamily="34" charset="0"/>
                <a:ea typeface="Verdana" pitchFamily="34" charset="0"/>
                <a:cs typeface="Verdana" panose="020B0604030504040204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C4340"/>
                </a:solidFill>
                <a:latin typeface="Verdana" pitchFamily="34" charset="0"/>
                <a:ea typeface="Verdana" pitchFamily="34" charset="0"/>
                <a:cs typeface="Verdana" panose="020B0604030504040204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C4340"/>
                </a:solidFill>
                <a:latin typeface="Verdana" pitchFamily="34" charset="0"/>
                <a:ea typeface="Verdana" pitchFamily="34" charset="0"/>
                <a:cs typeface="Verdana" panose="020B0604030504040204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C4340"/>
                </a:solidFill>
                <a:latin typeface="Verdana" pitchFamily="34" charset="0"/>
                <a:ea typeface="Verdana" pitchFamily="34" charset="0"/>
                <a:cs typeface="Verdana" panose="020B0604030504040204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C4340"/>
                </a:solidFill>
                <a:latin typeface="Verdana" pitchFamily="34" charset="0"/>
                <a:ea typeface="Verdana" pitchFamily="34" charset="0"/>
                <a:cs typeface="Verdana" panose="020B0604030504040204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C4340"/>
                </a:solidFill>
                <a:latin typeface="Verdana" pitchFamily="34" charset="0"/>
                <a:ea typeface="Verdana" pitchFamily="34" charset="0"/>
                <a:cs typeface="Verdana" panose="020B0604030504040204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C4340"/>
                </a:solidFill>
                <a:latin typeface="Verdana" pitchFamily="34" charset="0"/>
                <a:ea typeface="Verdana" pitchFamily="34" charset="0"/>
                <a:cs typeface="Verdana" panose="020B0604030504040204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2C4340"/>
                </a:solidFill>
                <a:latin typeface="Verdana" pitchFamily="34" charset="0"/>
                <a:ea typeface="Verdana" pitchFamily="34" charset="0"/>
                <a:cs typeface="Verdana" panose="020B0604030504040204" pitchFamily="34" charset="0"/>
              </a:defRPr>
            </a:lvl9pPr>
          </a:lstStyle>
          <a:p>
            <a:pPr>
              <a:spcBef>
                <a:spcPts val="4000"/>
              </a:spcBef>
              <a:spcAft>
                <a:spcPct val="0"/>
              </a:spcAft>
              <a:defRPr/>
            </a:pPr>
            <a:r>
              <a:rPr lang="en-NZ" sz="1400" spc="-50" dirty="0">
                <a:solidFill>
                  <a:schemeClr val="bg1"/>
                </a:solidFill>
              </a:rPr>
              <a:t>Getting you home healthy and safe.</a:t>
            </a:r>
            <a:br>
              <a:rPr lang="en-NZ" sz="1400" spc="-50" dirty="0">
                <a:solidFill>
                  <a:schemeClr val="bg1"/>
                </a:solidFill>
              </a:rPr>
            </a:br>
            <a:r>
              <a:rPr lang="en-NZ" sz="1400" spc="-50" dirty="0">
                <a:solidFill>
                  <a:schemeClr val="bg1"/>
                </a:solidFill>
              </a:rPr>
              <a:t>That’s what we’re working for.</a:t>
            </a:r>
            <a:endParaRPr lang="en-NZ" sz="1400" b="0" i="1" spc="-5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155926"/>
            <a:ext cx="1892579" cy="66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41661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483518"/>
            <a:ext cx="8496464" cy="676800"/>
          </a:xfrm>
        </p:spPr>
        <p:txBody>
          <a:bodyPr anchor="b">
            <a:normAutofit/>
          </a:bodyPr>
          <a:lstStyle>
            <a:lvl1pPr algn="l">
              <a:defRPr sz="2200" b="1" cap="none" baseline="0"/>
            </a:lvl1pPr>
          </a:lstStyle>
          <a:p>
            <a:r>
              <a:rPr lang="en-US"/>
              <a:t>Click to edit title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5536" y="1275606"/>
            <a:ext cx="8495984" cy="720080"/>
          </a:xfrm>
        </p:spPr>
        <p:txBody>
          <a:bodyPr anchor="t">
            <a:normAutofit/>
          </a:bodyPr>
          <a:lstStyle>
            <a:lvl1pPr marL="0" indent="0">
              <a:spcAft>
                <a:spcPct val="0"/>
              </a:spcAft>
              <a:buNone/>
              <a:defRPr sz="1700" i="1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WorkSafe New Zealand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CBCE-E7CA-4C30-9819-6E45E4376A5D}" type="slidenum">
              <a:rPr lang="en-NZ" smtClean="0"/>
              <a:t>‹#›</a:t>
            </a:fld>
            <a:endParaRPr lang="en-NZ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2139702"/>
            <a:ext cx="8495288" cy="216024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676456" y="4803998"/>
            <a:ext cx="21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63218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048672" y="0"/>
            <a:ext cx="3095328" cy="51435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>
              <a:solidFill>
                <a:schemeClr val="bg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95536" y="699542"/>
            <a:ext cx="5256584" cy="676800"/>
          </a:xfrm>
        </p:spPr>
        <p:txBody>
          <a:bodyPr anchor="b">
            <a:normAutofit/>
          </a:bodyPr>
          <a:lstStyle>
            <a:lvl1pPr algn="l">
              <a:defRPr sz="2200" b="1" cap="none" baseline="0"/>
            </a:lvl1pPr>
          </a:lstStyle>
          <a:p>
            <a:r>
              <a:rPr lang="en-US"/>
              <a:t>Click to edit title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95536" y="1491630"/>
            <a:ext cx="5256584" cy="720080"/>
          </a:xfrm>
        </p:spPr>
        <p:txBody>
          <a:bodyPr anchor="t">
            <a:normAutofit/>
          </a:bodyPr>
          <a:lstStyle>
            <a:lvl1pPr marL="0" indent="0">
              <a:spcAft>
                <a:spcPct val="0"/>
              </a:spcAft>
              <a:buNone/>
              <a:defRPr sz="1700" i="1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WorkSafe New Zealand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CBCE-E7CA-4C30-9819-6E45E4376A5D}" type="slidenum">
              <a:rPr lang="en-NZ" smtClean="0"/>
              <a:t>‹#›</a:t>
            </a:fld>
            <a:endParaRPr lang="en-NZ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5536" y="2427734"/>
            <a:ext cx="5256584" cy="1872208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676456" y="4803998"/>
            <a:ext cx="2160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159946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742392"/>
            <a:ext cx="8640960" cy="675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title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427734"/>
            <a:ext cx="8640960" cy="20162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4785996"/>
            <a:ext cx="216024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32240" y="4849200"/>
            <a:ext cx="216024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 b="1" cap="all" spc="-50" baseline="0">
                <a:solidFill>
                  <a:schemeClr val="tx2"/>
                </a:solidFill>
              </a:defRPr>
            </a:lvl1pPr>
          </a:lstStyle>
          <a:p>
            <a:r>
              <a:rPr lang="en-NZ"/>
              <a:t>WorkSafe New Zealand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00" y="4536000"/>
            <a:ext cx="72008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 b="1" spc="-50" baseline="0">
                <a:solidFill>
                  <a:schemeClr val="tx2"/>
                </a:solidFill>
              </a:defRPr>
            </a:lvl1pPr>
          </a:lstStyle>
          <a:p>
            <a:fld id="{2861CBCE-E7CA-4C30-9819-6E45E4376A5D}" type="slidenum">
              <a:rPr lang="en-NZ" smtClean="0"/>
              <a:t>‹#›</a:t>
            </a:fld>
            <a:endParaRPr lang="en-NZ"/>
          </a:p>
        </p:txBody>
      </p:sp>
      <p:sp>
        <p:nvSpPr>
          <p:cNvPr id="7" name="MSIPCMContentMarking" descr="{&quot;HashCode&quot;:2043431399,&quot;Placement&quot;:&quot;Footer&quot;,&quot;Top&quot;:384.343,&quot;Left&quot;:0.0,&quot;SlideWidth&quot;:720,&quot;SlideHeight&quot;:405}">
            <a:extLst>
              <a:ext uri="{FF2B5EF4-FFF2-40B4-BE49-F238E27FC236}">
                <a16:creationId xmlns:a16="http://schemas.microsoft.com/office/drawing/2014/main" id="{E0951A4A-DDB4-4403-A32A-757668E02D40}"/>
              </a:ext>
            </a:extLst>
          </p:cNvPr>
          <p:cNvSpPr txBox="1"/>
          <p:nvPr userDrawn="1"/>
        </p:nvSpPr>
        <p:spPr>
          <a:xfrm>
            <a:off x="0" y="4881156"/>
            <a:ext cx="102010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NZ" sz="1000">
                <a:solidFill>
                  <a:srgbClr val="000000"/>
                </a:solidFill>
                <a:latin typeface="Calibri" panose="020F050202020403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833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1" r:id="rId2"/>
    <p:sldLayoutId id="2147483672" r:id="rId3"/>
    <p:sldLayoutId id="2147483651" r:id="rId4"/>
    <p:sldLayoutId id="2147483661" r:id="rId5"/>
    <p:sldLayoutId id="2147483658" r:id="rId6"/>
    <p:sldLayoutId id="2147483662" r:id="rId7"/>
  </p:sldLayoutIdLst>
  <p:transition/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0"/>
        </a:spcBef>
        <a:spcAft>
          <a:spcPts val="1000"/>
        </a:spcAft>
        <a:buFont typeface="Arial" pitchFamily="34" charset="0"/>
        <a:buNone/>
        <a:defRPr sz="1200" kern="1200" spc="-50" baseline="0">
          <a:solidFill>
            <a:schemeClr val="tx2"/>
          </a:solidFill>
          <a:latin typeface="+mn-lt"/>
          <a:ea typeface="+mn-ea"/>
          <a:cs typeface="+mn-cs"/>
        </a:defRPr>
      </a:lvl1pPr>
      <a:lvl2pPr marL="273050" indent="-273050" algn="l" defTabSz="914400" rtl="0" eaLnBrk="1" latinLnBrk="0" hangingPunct="1">
        <a:spcBef>
          <a:spcPct val="0"/>
        </a:spcBef>
        <a:spcAft>
          <a:spcPts val="1000"/>
        </a:spcAft>
        <a:buFont typeface="Arial" pitchFamily="34" charset="0"/>
        <a:buChar char="–"/>
        <a:defRPr sz="1200" kern="1200" spc="-50" baseline="0">
          <a:solidFill>
            <a:schemeClr val="tx2"/>
          </a:solidFill>
          <a:latin typeface="+mn-lt"/>
          <a:ea typeface="+mn-ea"/>
          <a:cs typeface="+mn-cs"/>
        </a:defRPr>
      </a:lvl2pPr>
      <a:lvl3pPr marL="531813" indent="-258763" algn="l" defTabSz="914400" rtl="0" eaLnBrk="1" latinLnBrk="0" hangingPunct="1">
        <a:spcBef>
          <a:spcPct val="0"/>
        </a:spcBef>
        <a:spcAft>
          <a:spcPts val="1000"/>
        </a:spcAft>
        <a:buFont typeface="Wingdings" panose="05000000000000000000" pitchFamily="2" charset="2"/>
        <a:buChar char="§"/>
        <a:defRPr sz="1200" kern="1200" spc="-50" baseline="0">
          <a:solidFill>
            <a:schemeClr val="tx2"/>
          </a:solidFill>
          <a:latin typeface="+mn-lt"/>
          <a:ea typeface="+mn-ea"/>
          <a:cs typeface="+mn-cs"/>
        </a:defRPr>
      </a:lvl3pPr>
      <a:lvl4pPr marL="804863" indent="-273050" algn="l" defTabSz="914400" rtl="0" eaLnBrk="1" latinLnBrk="0" hangingPunct="1">
        <a:spcBef>
          <a:spcPct val="0"/>
        </a:spcBef>
        <a:spcAft>
          <a:spcPts val="1000"/>
        </a:spcAft>
        <a:buFont typeface="Arial" pitchFamily="34" charset="0"/>
        <a:buChar char="–"/>
        <a:defRPr sz="1200" kern="1200" spc="-50" baseline="0">
          <a:solidFill>
            <a:schemeClr val="tx2"/>
          </a:solidFill>
          <a:latin typeface="+mn-lt"/>
          <a:ea typeface="+mn-ea"/>
          <a:cs typeface="+mn-cs"/>
        </a:defRPr>
      </a:lvl4pPr>
      <a:lvl5pPr marL="1077913" indent="-273050" algn="l" defTabSz="914400" rtl="0" eaLnBrk="1" latinLnBrk="0" hangingPunct="1">
        <a:spcBef>
          <a:spcPct val="0"/>
        </a:spcBef>
        <a:spcAft>
          <a:spcPts val="1000"/>
        </a:spcAft>
        <a:buFont typeface="Arial" pitchFamily="34" charset="0"/>
        <a:buChar char="»"/>
        <a:defRPr sz="1200" kern="1200" spc="-5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742392"/>
            <a:ext cx="8640960" cy="675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title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427734"/>
            <a:ext cx="8640960" cy="20162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4785996"/>
            <a:ext cx="216024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50">
                <a:solidFill>
                  <a:schemeClr val="tx2"/>
                </a:solidFill>
              </a:defRPr>
            </a:lvl1pPr>
          </a:lstStyle>
          <a:p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32240" y="4849200"/>
            <a:ext cx="216024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 b="1" cap="all" baseline="0">
                <a:solidFill>
                  <a:schemeClr val="tx2"/>
                </a:solidFill>
              </a:defRPr>
            </a:lvl1pPr>
          </a:lstStyle>
          <a:p>
            <a:r>
              <a:rPr lang="en-NZ"/>
              <a:t>WorkSafe New Zealand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2400" y="4536000"/>
            <a:ext cx="72008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300" b="1">
                <a:solidFill>
                  <a:schemeClr val="tx2"/>
                </a:solidFill>
              </a:defRPr>
            </a:lvl1pPr>
          </a:lstStyle>
          <a:p>
            <a:fld id="{2861CBCE-E7CA-4C30-9819-6E45E4376A5D}" type="slidenum">
              <a:rPr lang="en-NZ" smtClean="0"/>
              <a:t>‹#›</a:t>
            </a:fld>
            <a:endParaRPr lang="en-NZ"/>
          </a:p>
        </p:txBody>
      </p:sp>
      <p:sp>
        <p:nvSpPr>
          <p:cNvPr id="7" name="MSIPCMContentMarking" descr="{&quot;HashCode&quot;:2043431399,&quot;Placement&quot;:&quot;Footer&quot;,&quot;Top&quot;:384.343,&quot;Left&quot;:0.0,&quot;SlideWidth&quot;:720,&quot;SlideHeight&quot;:405}">
            <a:extLst>
              <a:ext uri="{FF2B5EF4-FFF2-40B4-BE49-F238E27FC236}">
                <a16:creationId xmlns:a16="http://schemas.microsoft.com/office/drawing/2014/main" id="{078297EC-B5E8-4990-859E-58482A43CAE4}"/>
              </a:ext>
            </a:extLst>
          </p:cNvPr>
          <p:cNvSpPr txBox="1"/>
          <p:nvPr userDrawn="1"/>
        </p:nvSpPr>
        <p:spPr>
          <a:xfrm>
            <a:off x="0" y="4881156"/>
            <a:ext cx="102010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NZ" sz="1000">
                <a:solidFill>
                  <a:srgbClr val="000000"/>
                </a:solidFill>
                <a:latin typeface="Calibri" panose="020F0502020204030204" pitchFamily="34" charset="0"/>
              </a:rPr>
              <a:t>UNCLASSIFIED</a:t>
            </a:r>
          </a:p>
        </p:txBody>
      </p:sp>
    </p:spTree>
    <p:extLst>
      <p:ext uri="{BB962C8B-B14F-4D97-AF65-F5344CB8AC3E}">
        <p14:creationId xmlns:p14="http://schemas.microsoft.com/office/powerpoint/2010/main" val="245810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70" r:id="rId3"/>
    <p:sldLayoutId id="2147483674" r:id="rId4"/>
    <p:sldLayoutId id="2147483673" r:id="rId5"/>
    <p:sldLayoutId id="2147483667" r:id="rId6"/>
    <p:sldLayoutId id="2147483668" r:id="rId7"/>
    <p:sldLayoutId id="2147483669" r:id="rId8"/>
  </p:sldLayoutIdLst>
  <p:transition/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spc="-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0"/>
        </a:spcBef>
        <a:spcAft>
          <a:spcPts val="1000"/>
        </a:spcAft>
        <a:buFont typeface="Arial" pitchFamily="34" charset="0"/>
        <a:buNone/>
        <a:defRPr sz="1200" kern="1200" spc="-50" baseline="0">
          <a:solidFill>
            <a:schemeClr val="tx2"/>
          </a:solidFill>
          <a:latin typeface="+mn-lt"/>
          <a:ea typeface="+mn-ea"/>
          <a:cs typeface="+mn-cs"/>
        </a:defRPr>
      </a:lvl1pPr>
      <a:lvl2pPr marL="273050" indent="-273050" algn="l" defTabSz="914400" rtl="0" eaLnBrk="1" latinLnBrk="0" hangingPunct="1">
        <a:spcBef>
          <a:spcPct val="0"/>
        </a:spcBef>
        <a:spcAft>
          <a:spcPts val="1000"/>
        </a:spcAft>
        <a:buFont typeface="Arial" pitchFamily="34" charset="0"/>
        <a:buChar char="–"/>
        <a:defRPr sz="1200" kern="1200" spc="-50" baseline="0">
          <a:solidFill>
            <a:schemeClr val="tx2"/>
          </a:solidFill>
          <a:latin typeface="+mn-lt"/>
          <a:ea typeface="+mn-ea"/>
          <a:cs typeface="+mn-cs"/>
        </a:defRPr>
      </a:lvl2pPr>
      <a:lvl3pPr marL="531813" indent="-258763" algn="l" defTabSz="914400" rtl="0" eaLnBrk="1" latinLnBrk="0" hangingPunct="1">
        <a:spcBef>
          <a:spcPct val="0"/>
        </a:spcBef>
        <a:spcAft>
          <a:spcPts val="1000"/>
        </a:spcAft>
        <a:buFont typeface="Wingdings" panose="05000000000000000000" pitchFamily="2" charset="2"/>
        <a:buChar char="§"/>
        <a:defRPr sz="1200" kern="1200" spc="-50" baseline="0">
          <a:solidFill>
            <a:schemeClr val="tx2"/>
          </a:solidFill>
          <a:latin typeface="+mn-lt"/>
          <a:ea typeface="+mn-ea"/>
          <a:cs typeface="+mn-cs"/>
        </a:defRPr>
      </a:lvl3pPr>
      <a:lvl4pPr marL="804863" indent="-273050" algn="l" defTabSz="914400" rtl="0" eaLnBrk="1" latinLnBrk="0" hangingPunct="1">
        <a:spcBef>
          <a:spcPct val="0"/>
        </a:spcBef>
        <a:spcAft>
          <a:spcPts val="1000"/>
        </a:spcAft>
        <a:buFont typeface="Arial" pitchFamily="34" charset="0"/>
        <a:buChar char="–"/>
        <a:defRPr sz="1200" kern="1200" spc="-50" baseline="0">
          <a:solidFill>
            <a:schemeClr val="tx2"/>
          </a:solidFill>
          <a:latin typeface="+mn-lt"/>
          <a:ea typeface="+mn-ea"/>
          <a:cs typeface="+mn-cs"/>
        </a:defRPr>
      </a:lvl4pPr>
      <a:lvl5pPr marL="1077913" indent="-273050" algn="l" defTabSz="914400" rtl="0" eaLnBrk="1" latinLnBrk="0" hangingPunct="1">
        <a:spcBef>
          <a:spcPct val="0"/>
        </a:spcBef>
        <a:spcAft>
          <a:spcPts val="1000"/>
        </a:spcAft>
        <a:buFont typeface="Arial" pitchFamily="34" charset="0"/>
        <a:buChar char="»"/>
        <a:defRPr sz="1200" kern="1200" spc="-5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mbie.govt.nz/business-and-employment/employment-and-skills/health-and-safety/health-and-safety-reform/implementing-the-health-and-safety-at-work-act-2015-better-regulation-plant-structures-and-working-at-heights/" TargetMode="Externa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bie.govt.nz/about/news/government-announces-changes-to-health-and-safety-at-work-regulation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539552" y="1347614"/>
            <a:ext cx="4968552" cy="1102519"/>
          </a:xfrm>
        </p:spPr>
        <p:txBody>
          <a:bodyPr/>
          <a:lstStyle/>
          <a:p>
            <a:r>
              <a:rPr lang="en-NZ" dirty="0"/>
              <a:t>New Regs update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NZ" dirty="0"/>
              <a:t>Health and Safety at Work Act 2015:</a:t>
            </a:r>
          </a:p>
          <a:p>
            <a:r>
              <a:rPr lang="en-NZ" dirty="0"/>
              <a:t>Plant, structures and working at heights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539750" y="4156075"/>
            <a:ext cx="5544418" cy="503907"/>
          </a:xfrm>
        </p:spPr>
        <p:txBody>
          <a:bodyPr/>
          <a:lstStyle/>
          <a:p>
            <a:r>
              <a:rPr lang="en-NZ" sz="1200" b="0" dirty="0"/>
              <a:t>Dave Moore.  Manager Health and Safety by Design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/>
          </p:nvPr>
        </p:nvSpPr>
        <p:spPr>
          <a:xfrm>
            <a:off x="539552" y="4443958"/>
            <a:ext cx="4545798" cy="360363"/>
          </a:xfrm>
        </p:spPr>
        <p:txBody>
          <a:bodyPr/>
          <a:lstStyle/>
          <a:p>
            <a:r>
              <a:rPr lang="en-NZ" sz="1200" b="0" dirty="0"/>
              <a:t>CCG.  Safety in Design – Practice Forum.  Dec 2nd 2021</a:t>
            </a:r>
          </a:p>
        </p:txBody>
      </p:sp>
    </p:spTree>
    <p:extLst>
      <p:ext uri="{BB962C8B-B14F-4D97-AF65-F5344CB8AC3E}">
        <p14:creationId xmlns:p14="http://schemas.microsoft.com/office/powerpoint/2010/main" val="188282607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2123728" y="1171345"/>
            <a:ext cx="6264696" cy="1008112"/>
          </a:xfrm>
        </p:spPr>
        <p:txBody>
          <a:bodyPr/>
          <a:lstStyle/>
          <a:p>
            <a:r>
              <a:rPr lang="en-NZ" dirty="0"/>
              <a:t>Upstream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WorkSafe New Zealand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CBCE-E7CA-4C30-9819-6E45E4376A5D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307065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9314D6-46D2-455A-92E9-B6195E876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WorkSafe New Zealand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A5909F-B7E5-4E08-AA34-3A1C2CF6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CBCE-E7CA-4C30-9819-6E45E4376A5D}" type="slidenum">
              <a:rPr lang="en-NZ" smtClean="0"/>
              <a:t>11</a:t>
            </a:fld>
            <a:endParaRPr lang="en-NZ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1FB38B-C886-4CA4-AD23-FF05EF668C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23478"/>
            <a:ext cx="7056784" cy="29023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A61795-61EF-4924-8917-9AB348E37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435" y="3046579"/>
            <a:ext cx="4485823" cy="206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2139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9314D6-46D2-455A-92E9-B6195E876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WorkSafe New Zealand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A5909F-B7E5-4E08-AA34-3A1C2CF6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CBCE-E7CA-4C30-9819-6E45E4376A5D}" type="slidenum">
              <a:rPr lang="en-NZ" smtClean="0"/>
              <a:t>12</a:t>
            </a:fld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71DF80-9A99-48BE-B3BC-656ABA5D2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4" y="40777"/>
            <a:ext cx="9121506" cy="398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3064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WorkSafe New Zealand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CBCE-E7CA-4C30-9819-6E45E4376A5D}" type="slidenum">
              <a:rPr lang="en-NZ" smtClean="0"/>
              <a:t>13</a:t>
            </a:fld>
            <a:endParaRPr lang="en-NZ"/>
          </a:p>
        </p:txBody>
      </p:sp>
      <p:sp>
        <p:nvSpPr>
          <p:cNvPr id="6" name="Rectangle 5"/>
          <p:cNvSpPr/>
          <p:nvPr/>
        </p:nvSpPr>
        <p:spPr>
          <a:xfrm>
            <a:off x="0" y="241300"/>
            <a:ext cx="1016000" cy="12858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867DD6-0DDF-407A-B0C3-6BCF6EDA1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19" y="555526"/>
            <a:ext cx="8496945" cy="3188762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8E4E571-B5C9-46E7-88EC-DD28521B7E4B}"/>
              </a:ext>
            </a:extLst>
          </p:cNvPr>
          <p:cNvSpPr/>
          <p:nvPr/>
        </p:nvSpPr>
        <p:spPr>
          <a:xfrm>
            <a:off x="2339752" y="2521358"/>
            <a:ext cx="2808312" cy="122413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6183045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691680" y="987574"/>
            <a:ext cx="6264696" cy="1008112"/>
          </a:xfrm>
        </p:spPr>
        <p:txBody>
          <a:bodyPr/>
          <a:lstStyle/>
          <a:p>
            <a:r>
              <a:rPr lang="en-NZ" dirty="0"/>
              <a:t>2022-23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WorkSafe New Zealand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CBCE-E7CA-4C30-9819-6E45E4376A5D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122566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altLang="en-US" dirty="0"/>
              <a:t>Evidence cycle flows for </a:t>
            </a:r>
            <a:r>
              <a:rPr lang="en-NZ" altLang="en-US" dirty="0" err="1"/>
              <a:t>SiD</a:t>
            </a:r>
            <a:r>
              <a:rPr lang="en-NZ" altLang="en-US" dirty="0"/>
              <a:t>/</a:t>
            </a:r>
            <a:r>
              <a:rPr lang="en-NZ" altLang="en-US" dirty="0" err="1"/>
              <a:t>HSbD</a:t>
            </a:r>
            <a:endParaRPr lang="en-NZ" dirty="0"/>
          </a:p>
        </p:txBody>
      </p:sp>
      <p:sp>
        <p:nvSpPr>
          <p:cNvPr id="14" name="Rectangle 13"/>
          <p:cNvSpPr/>
          <p:nvPr/>
        </p:nvSpPr>
        <p:spPr>
          <a:xfrm>
            <a:off x="0" y="241300"/>
            <a:ext cx="1016000" cy="12858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WorkSafe New Zealand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CBCE-E7CA-4C30-9819-6E45E4376A5D}" type="slidenum">
              <a:rPr lang="en-NZ" smtClean="0"/>
              <a:t>15</a:t>
            </a:fld>
            <a:endParaRPr lang="en-NZ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08FD37B9-C4C4-48A8-BA7D-8966BD5DB0D7}"/>
              </a:ext>
            </a:extLst>
          </p:cNvPr>
          <p:cNvSpPr txBox="1">
            <a:spLocks/>
          </p:cNvSpPr>
          <p:nvPr/>
        </p:nvSpPr>
        <p:spPr>
          <a:xfrm>
            <a:off x="395536" y="1779662"/>
            <a:ext cx="5832648" cy="24482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spcAft>
                <a:spcPts val="1000"/>
              </a:spcAft>
              <a:buFont typeface="Arial" pitchFamily="34" charset="0"/>
              <a:buNone/>
              <a:defRPr sz="1200" kern="1200" spc="-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73050" indent="-273050" algn="l" defTabSz="914400" rtl="0" eaLnBrk="1" latinLnBrk="0" hangingPunct="1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–"/>
              <a:defRPr sz="1200" kern="1200" spc="-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531813" indent="-258763" algn="l" defTabSz="914400" rtl="0" eaLnBrk="1" latinLnBrk="0" hangingPunct="1">
              <a:spcBef>
                <a:spcPct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1200" kern="1200" spc="-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804863" indent="-273050" algn="l" defTabSz="914400" rtl="0" eaLnBrk="1" latinLnBrk="0" hangingPunct="1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–"/>
              <a:defRPr sz="1200" kern="1200" spc="-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077913" indent="-273050" algn="l" defTabSz="914400" rtl="0" eaLnBrk="1" latinLnBrk="0" hangingPunct="1">
              <a:spcBef>
                <a:spcPct val="0"/>
              </a:spcBef>
              <a:spcAft>
                <a:spcPts val="1000"/>
              </a:spcAft>
              <a:buFont typeface="Arial" pitchFamily="34" charset="0"/>
              <a:buChar char="»"/>
              <a:defRPr sz="1200" kern="1200" spc="-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+mj-lt"/>
              <a:buAutoNum type="arabicPeriod"/>
            </a:pPr>
            <a:r>
              <a:rPr lang="en-NZ" dirty="0"/>
              <a:t>An area of focus in 2022-23 across agencies</a:t>
            </a:r>
          </a:p>
          <a:p>
            <a:pPr lvl="1">
              <a:buFont typeface="+mj-lt"/>
              <a:buAutoNum type="arabicPeriod"/>
            </a:pPr>
            <a:r>
              <a:rPr lang="en-NZ" dirty="0"/>
              <a:t>Picking up recurrent failure scenarios in our work</a:t>
            </a:r>
          </a:p>
          <a:p>
            <a:pPr lvl="1">
              <a:buFont typeface="+mj-lt"/>
              <a:buAutoNum type="arabicPeriod"/>
            </a:pPr>
            <a:r>
              <a:rPr lang="en-NZ" dirty="0"/>
              <a:t>Identifying key elements in these scenarios </a:t>
            </a:r>
          </a:p>
          <a:p>
            <a:pPr lvl="1">
              <a:buFont typeface="+mj-lt"/>
              <a:buAutoNum type="arabicPeriod"/>
            </a:pPr>
            <a:r>
              <a:rPr lang="en-NZ" dirty="0"/>
              <a:t>Going to the source of latent failure (not always further up the supply chain)</a:t>
            </a:r>
          </a:p>
          <a:p>
            <a:pPr lvl="1">
              <a:buFont typeface="+mj-lt"/>
              <a:buAutoNum type="arabicPeriod"/>
            </a:pPr>
            <a:r>
              <a:rPr lang="en-NZ" dirty="0"/>
              <a:t>System integration design draws on many </a:t>
            </a:r>
            <a:r>
              <a:rPr lang="en-NZ" dirty="0" err="1"/>
              <a:t>Upstreams</a:t>
            </a:r>
            <a:endParaRPr lang="en-NZ" dirty="0"/>
          </a:p>
          <a:p>
            <a:pPr lvl="1">
              <a:buFont typeface="+mj-lt"/>
              <a:buAutoNum type="arabicPeriod"/>
            </a:pPr>
            <a:r>
              <a:rPr lang="en-NZ" dirty="0"/>
              <a:t>Rebalancing responsibilities across the system</a:t>
            </a:r>
          </a:p>
          <a:p>
            <a:pPr lvl="1">
              <a:buFont typeface="+mj-lt"/>
              <a:buAutoNum type="arabicPeriod"/>
            </a:pPr>
            <a:r>
              <a:rPr lang="en-NZ" dirty="0"/>
              <a:t>Today’s Best Practice = tomorrow’s Regulation?</a:t>
            </a:r>
          </a:p>
        </p:txBody>
      </p:sp>
    </p:spTree>
    <p:extLst>
      <p:ext uri="{BB962C8B-B14F-4D97-AF65-F5344CB8AC3E}">
        <p14:creationId xmlns:p14="http://schemas.microsoft.com/office/powerpoint/2010/main" val="88649963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6983413" y="4849813"/>
            <a:ext cx="2160587" cy="215900"/>
          </a:xfrm>
        </p:spPr>
        <p:txBody>
          <a:bodyPr/>
          <a:lstStyle/>
          <a:p>
            <a:r>
              <a:rPr lang="en-NZ"/>
              <a:t>WorkSafe New Zealand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23275" y="4535488"/>
            <a:ext cx="720725" cy="215900"/>
          </a:xfrm>
        </p:spPr>
        <p:txBody>
          <a:bodyPr/>
          <a:lstStyle/>
          <a:p>
            <a:fld id="{2861CBCE-E7CA-4C30-9819-6E45E4376A5D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8915852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27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Today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NZ" dirty="0"/>
              <a:t>State of play</a:t>
            </a:r>
          </a:p>
          <a:p>
            <a:pPr marL="342900" indent="-342900">
              <a:buFont typeface="+mj-lt"/>
              <a:buAutoNum type="arabicPeriod"/>
            </a:pPr>
            <a:r>
              <a:rPr lang="en-NZ" dirty="0"/>
              <a:t>Main areas that are changing</a:t>
            </a:r>
          </a:p>
          <a:p>
            <a:pPr marL="342900" indent="-342900">
              <a:buFont typeface="+mj-lt"/>
              <a:buAutoNum type="arabicPeriod"/>
            </a:pPr>
            <a:r>
              <a:rPr lang="en-NZ" dirty="0"/>
              <a:t>Where to learn more</a:t>
            </a:r>
          </a:p>
          <a:p>
            <a:pPr marL="342900" indent="-342900">
              <a:buFont typeface="+mj-lt"/>
              <a:buAutoNum type="arabicPeriod"/>
            </a:pPr>
            <a:r>
              <a:rPr lang="en-NZ" dirty="0"/>
              <a:t>Upstream</a:t>
            </a:r>
          </a:p>
          <a:p>
            <a:pPr marL="342900" indent="-342900">
              <a:buFont typeface="+mj-lt"/>
              <a:buAutoNum type="arabicPeriod"/>
            </a:pPr>
            <a:r>
              <a:rPr lang="en-NZ" dirty="0"/>
              <a:t>Where things are going in 2022-23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WorkSafe New Zealand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CBCE-E7CA-4C30-9819-6E45E4376A5D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45673900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State of play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WorkSafe New Zealand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CBCE-E7CA-4C30-9819-6E45E4376A5D}" type="slidenum">
              <a:rPr lang="en-NZ" smtClean="0"/>
              <a:t>3</a:t>
            </a:fld>
            <a:endParaRPr lang="en-NZ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395536" y="1779662"/>
            <a:ext cx="5256584" cy="2448272"/>
          </a:xfrm>
        </p:spPr>
        <p:txBody>
          <a:bodyPr/>
          <a:lstStyle/>
          <a:p>
            <a:pPr marL="0" lvl="1" indent="0">
              <a:buNone/>
            </a:pPr>
            <a:endParaRPr lang="en-NZ" dirty="0"/>
          </a:p>
          <a:p>
            <a:pPr lvl="1"/>
            <a:r>
              <a:rPr lang="en-NZ" dirty="0"/>
              <a:t>Exposure draft now likely to be released towards the middle of 2022</a:t>
            </a:r>
          </a:p>
          <a:p>
            <a:pPr lvl="1"/>
            <a:r>
              <a:rPr lang="en-NZ" dirty="0"/>
              <a:t>No formal opportunities to comment before that draft is available</a:t>
            </a:r>
          </a:p>
          <a:p>
            <a:pPr lvl="1"/>
            <a:r>
              <a:rPr lang="en-NZ" dirty="0"/>
              <a:t>If new to this, check the first consultation draft (July 2019) and submissions, to get an idea</a:t>
            </a:r>
          </a:p>
          <a:p>
            <a:pPr lvl="1"/>
            <a:r>
              <a:rPr lang="en-NZ" dirty="0"/>
              <a:t>About 5-6 months behind at the moment</a:t>
            </a:r>
          </a:p>
          <a:p>
            <a:pPr lvl="1"/>
            <a:r>
              <a:rPr lang="en-NZ" dirty="0"/>
              <a:t>Talk of a Oct 2022 launch but …</a:t>
            </a:r>
          </a:p>
          <a:p>
            <a:pPr marL="0" lvl="1" indent="0">
              <a:buNone/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8022085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1832" y="-20824"/>
            <a:ext cx="1512168" cy="434461"/>
          </a:xfrm>
        </p:spPr>
        <p:txBody>
          <a:bodyPr>
            <a:normAutofit/>
          </a:bodyPr>
          <a:lstStyle/>
          <a:p>
            <a:r>
              <a:rPr lang="en-NZ" dirty="0">
                <a:solidFill>
                  <a:schemeClr val="bg1">
                    <a:lumMod val="95000"/>
                  </a:schemeClr>
                </a:solidFill>
              </a:rPr>
              <a:t>Changes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WorkSafe New Zealand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CBCE-E7CA-4C30-9819-6E45E4376A5D}" type="slidenum">
              <a:rPr lang="en-NZ" smtClean="0"/>
              <a:t>4</a:t>
            </a:fld>
            <a:endParaRPr lang="en-NZ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B16240-268E-4A8B-BFCB-FE4CBCF8AE7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955039" cy="465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68406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WorkSafe New Zealand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CBCE-E7CA-4C30-9819-6E45E4376A5D}" type="slidenum">
              <a:rPr lang="en-NZ" smtClean="0"/>
              <a:t>5</a:t>
            </a:fld>
            <a:endParaRPr lang="en-NZ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23528" y="4208028"/>
            <a:ext cx="5724128" cy="216000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hlinkClick r:id="rId2"/>
              </a:rPr>
              <a:t>Health and Safety at Work Act 2015: Plant, structures and working at heights | Ministry of Business, Innovation &amp; Employment (mbie.govt.nz)</a:t>
            </a:r>
            <a:endParaRPr lang="en-NZ" dirty="0"/>
          </a:p>
          <a:p>
            <a:endParaRPr lang="en-NZ" dirty="0"/>
          </a:p>
        </p:txBody>
      </p:sp>
      <p:sp>
        <p:nvSpPr>
          <p:cNvPr id="8" name="Rectangle 7"/>
          <p:cNvSpPr/>
          <p:nvPr/>
        </p:nvSpPr>
        <p:spPr>
          <a:xfrm>
            <a:off x="0" y="235312"/>
            <a:ext cx="1016000" cy="12858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FA1283-BF48-4E49-A785-4A2B9813C4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554124"/>
            <a:ext cx="8496944" cy="348703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203CFF1-4041-453F-8948-B288E3167608}"/>
              </a:ext>
            </a:extLst>
          </p:cNvPr>
          <p:cNvSpPr/>
          <p:nvPr/>
        </p:nvSpPr>
        <p:spPr>
          <a:xfrm>
            <a:off x="5508104" y="2355726"/>
            <a:ext cx="1872208" cy="56525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1777123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WorkSafe New Zealand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CBCE-E7CA-4C30-9819-6E45E4376A5D}" type="slidenum">
              <a:rPr lang="en-NZ" smtClean="0"/>
              <a:t>6</a:t>
            </a:fld>
            <a:endParaRPr lang="en-NZ"/>
          </a:p>
        </p:txBody>
      </p:sp>
      <p:sp>
        <p:nvSpPr>
          <p:cNvPr id="8" name="Rectangle 7"/>
          <p:cNvSpPr/>
          <p:nvPr/>
        </p:nvSpPr>
        <p:spPr>
          <a:xfrm>
            <a:off x="0" y="235312"/>
            <a:ext cx="1016000" cy="12858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F4FE92-76C2-4961-B96C-CD6E744D9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555526"/>
            <a:ext cx="4464279" cy="36260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C59819A-7711-4E87-90F2-737F6F22F6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619" y="843558"/>
            <a:ext cx="4502381" cy="250202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0120EF1-04A0-4FFE-8E39-B711190ECF1B}"/>
              </a:ext>
            </a:extLst>
          </p:cNvPr>
          <p:cNvSpPr/>
          <p:nvPr/>
        </p:nvSpPr>
        <p:spPr>
          <a:xfrm>
            <a:off x="4283968" y="1851670"/>
            <a:ext cx="2808312" cy="122413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4456634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WorkSafe New Zealand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CBCE-E7CA-4C30-9819-6E45E4376A5D}" type="slidenum">
              <a:rPr lang="en-NZ" smtClean="0"/>
              <a:t>7</a:t>
            </a:fld>
            <a:endParaRPr lang="en-NZ"/>
          </a:p>
        </p:txBody>
      </p:sp>
      <p:sp>
        <p:nvSpPr>
          <p:cNvPr id="8" name="Rectangle 7"/>
          <p:cNvSpPr/>
          <p:nvPr/>
        </p:nvSpPr>
        <p:spPr>
          <a:xfrm>
            <a:off x="0" y="235312"/>
            <a:ext cx="1016000" cy="12858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65F4C0-8B47-4FA2-8799-C0AE99B18BD0}"/>
              </a:ext>
            </a:extLst>
          </p:cNvPr>
          <p:cNvSpPr txBox="1"/>
          <p:nvPr/>
        </p:nvSpPr>
        <p:spPr>
          <a:xfrm>
            <a:off x="107504" y="4475405"/>
            <a:ext cx="799288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hlinkClick r:id="rId3"/>
              </a:rPr>
              <a:t>Government announces changes to Health and Safety at Work regulations | Ministry of Business, Innovation &amp; Employment (mbie.govt.nz)</a:t>
            </a:r>
            <a:endParaRPr lang="en-NZ" sz="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0116E42-D76A-4B38-8268-0FB449DFB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522251"/>
            <a:ext cx="8022415" cy="386440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3262445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WorkSafe New Zealand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CBCE-E7CA-4C30-9819-6E45E4376A5D}" type="slidenum">
              <a:rPr lang="en-NZ" smtClean="0"/>
              <a:t>8</a:t>
            </a:fld>
            <a:endParaRPr lang="en-NZ"/>
          </a:p>
        </p:txBody>
      </p:sp>
      <p:sp>
        <p:nvSpPr>
          <p:cNvPr id="8" name="Rectangle 7"/>
          <p:cNvSpPr/>
          <p:nvPr/>
        </p:nvSpPr>
        <p:spPr>
          <a:xfrm>
            <a:off x="0" y="235312"/>
            <a:ext cx="1016000" cy="12858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NZ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D7F5A-98C9-47D2-A405-AFC98D5BF1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0"/>
            <a:ext cx="3615489" cy="5143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AE46E7-4C60-4242-B67E-F30219DDD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371" y="0"/>
            <a:ext cx="339153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7240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9314D6-46D2-455A-92E9-B6195E876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NZ"/>
              <a:t>WorkSafe New Zealand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A5909F-B7E5-4E08-AA34-3A1C2CF6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1CBCE-E7CA-4C30-9819-6E45E4376A5D}" type="slidenum">
              <a:rPr lang="en-NZ" smtClean="0"/>
              <a:t>9</a:t>
            </a:fld>
            <a:endParaRPr lang="en-NZ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3D38E4-0BCA-4702-91C9-308E0C889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44"/>
            <a:ext cx="9144000" cy="513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81454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7.08.21"/>
  <p:tag name="AS_TITLE" val="Aspose.Slides for .NET 4.0"/>
  <p:tag name="AS_VERSION" val="17.8"/>
</p:tagLst>
</file>

<file path=ppt/theme/theme1.xml><?xml version="1.0" encoding="utf-8"?>
<a:theme xmlns:a="http://schemas.openxmlformats.org/drawingml/2006/main" name="Titles and Photos">
  <a:themeElements>
    <a:clrScheme name="WorkSafe">
      <a:dk1>
        <a:sysClr val="windowText" lastClr="000000"/>
      </a:dk1>
      <a:lt1>
        <a:sysClr val="window" lastClr="FFFFFF"/>
      </a:lt1>
      <a:dk2>
        <a:srgbClr val="1C2A2A"/>
      </a:dk2>
      <a:lt2>
        <a:srgbClr val="E3E8E2"/>
      </a:lt2>
      <a:accent1>
        <a:srgbClr val="303E5C"/>
      </a:accent1>
      <a:accent2>
        <a:srgbClr val="DC3E38"/>
      </a:accent2>
      <a:accent3>
        <a:srgbClr val="D7E16C"/>
      </a:accent3>
      <a:accent4>
        <a:srgbClr val="943A7A"/>
      </a:accent4>
      <a:accent5>
        <a:srgbClr val="72C4C4"/>
      </a:accent5>
      <a:accent6>
        <a:srgbClr val="F67A4A"/>
      </a:accent6>
      <a:hlink>
        <a:srgbClr val="0000FF"/>
      </a:hlink>
      <a:folHlink>
        <a:srgbClr val="800080"/>
      </a:folHlink>
    </a:clrScheme>
    <a:fontScheme name="WorkSafe NZ">
      <a:majorFont>
        <a:latin typeface="Verdana"/>
        <a:ea typeface="Arial"/>
        <a:cs typeface="Arial"/>
      </a:majorFont>
      <a:minorFont>
        <a:latin typeface="Verdan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sic Slides">
  <a:themeElements>
    <a:clrScheme name="WorkSafe">
      <a:dk1>
        <a:sysClr val="windowText" lastClr="000000"/>
      </a:dk1>
      <a:lt1>
        <a:sysClr val="window" lastClr="FFFFFF"/>
      </a:lt1>
      <a:dk2>
        <a:srgbClr val="1C2A2A"/>
      </a:dk2>
      <a:lt2>
        <a:srgbClr val="E3E8E2"/>
      </a:lt2>
      <a:accent1>
        <a:srgbClr val="303E5C"/>
      </a:accent1>
      <a:accent2>
        <a:srgbClr val="DC3E38"/>
      </a:accent2>
      <a:accent3>
        <a:srgbClr val="D7E16C"/>
      </a:accent3>
      <a:accent4>
        <a:srgbClr val="943A7A"/>
      </a:accent4>
      <a:accent5>
        <a:srgbClr val="72C4C4"/>
      </a:accent5>
      <a:accent6>
        <a:srgbClr val="F67A2F"/>
      </a:accent6>
      <a:hlink>
        <a:srgbClr val="0000FF"/>
      </a:hlink>
      <a:folHlink>
        <a:srgbClr val="800080"/>
      </a:folHlink>
    </a:clrScheme>
    <a:fontScheme name="WorkSafe NZ">
      <a:majorFont>
        <a:latin typeface="Verdana"/>
        <a:ea typeface="Arial"/>
        <a:cs typeface="Arial"/>
      </a:majorFont>
      <a:minorFont>
        <a:latin typeface="Verdan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95748E4C155844BDE1D2F947451FA3" ma:contentTypeVersion="17" ma:contentTypeDescription="Create a new document." ma:contentTypeScope="" ma:versionID="ea81b4df61e95d626b0137325edca293">
  <xsd:schema xmlns:xsd="http://www.w3.org/2001/XMLSchema" xmlns:xs="http://www.w3.org/2001/XMLSchema" xmlns:p="http://schemas.microsoft.com/office/2006/metadata/properties" xmlns:ns2="51f93606-8186-41d7-b8c6-5c9d4cd252ba" xmlns:ns3="7e46ae5c-fa0e-439b-951a-064619dc0a83" targetNamespace="http://schemas.microsoft.com/office/2006/metadata/properties" ma:root="true" ma:fieldsID="3b3a84441a83157a78c3b5050e587592" ns2:_="" ns3:_="">
    <xsd:import namespace="51f93606-8186-41d7-b8c6-5c9d4cd252ba"/>
    <xsd:import namespace="7e46ae5c-fa0e-439b-951a-064619dc0a83"/>
    <xsd:element name="properties">
      <xsd:complexType>
        <xsd:sequence>
          <xsd:element name="documentManagement">
            <xsd:complexType>
              <xsd:all>
                <xsd:element ref="ns2:MAKOItemId" minOccurs="0"/>
                <xsd:element ref="ns2:SecurityClassification" minOccurs="0"/>
                <xsd:element ref="ns2:Description1" minOccurs="0"/>
                <xsd:element ref="ns2:Classification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f93606-8186-41d7-b8c6-5c9d4cd252ba" elementFormDefault="qualified">
    <xsd:import namespace="http://schemas.microsoft.com/office/2006/documentManagement/types"/>
    <xsd:import namespace="http://schemas.microsoft.com/office/infopath/2007/PartnerControls"/>
    <xsd:element name="MAKOItemId" ma:index="8" nillable="true" ma:displayName="MAKO Id" ma:internalName="MAKOItemId" ma:readOnly="false">
      <xsd:simpleType>
        <xsd:restriction base="dms:Text">
          <xsd:maxLength value="255"/>
        </xsd:restriction>
      </xsd:simpleType>
    </xsd:element>
    <xsd:element name="SecurityClassification" ma:index="9" nillable="true" ma:displayName="Security classification" ma:default="UNCLASSIFIED" ma:format="Dropdown" ma:internalName="SecurityClassification" ma:readOnly="false">
      <xsd:simpleType>
        <xsd:restriction base="dms:Choice">
          <xsd:enumeration value="UNCLASSIFIED"/>
          <xsd:enumeration value="IN-CONFIDENCE"/>
          <xsd:enumeration value="SENSITIVE"/>
          <xsd:enumeration value="RESTRICTED"/>
        </xsd:restriction>
      </xsd:simpleType>
    </xsd:element>
    <xsd:element name="Description1" ma:index="10" nillable="true" ma:displayName="Description" ma:internalName="Description1" ma:readOnly="false">
      <xsd:simpleType>
        <xsd:restriction base="dms:Note">
          <xsd:maxLength value="255"/>
        </xsd:restriction>
      </xsd:simpleType>
    </xsd:element>
    <xsd:element name="Classification" ma:index="11" nillable="true" ma:displayName="Classification" ma:format="Dropdown" ma:internalName="Classification" ma:readOnly="false">
      <xsd:simpleType>
        <xsd:restriction base="dms:Choice">
          <xsd:enumeration value="Operational policy and procedures"/>
          <xsd:enumeration value="Financial management"/>
          <xsd:enumeration value="Formal Investigations"/>
          <xsd:enumeration value="Property and equipment management"/>
          <xsd:enumeration value="Registration Notification and Certification"/>
          <xsd:enumeration value="Information Systems Management"/>
          <xsd:enumeration value="Ministerial and parliamentary services"/>
          <xsd:enumeration value="Audits complaints and investigations"/>
          <xsd:enumeration value="Minor Records"/>
          <xsd:enumeration value="Strategic policy advice and Regulation development"/>
          <xsd:enumeration value="Governance and Strategic Management"/>
          <xsd:enumeration value="Assessments Audits and Inspections"/>
          <xsd:enumeration value="Communications management"/>
          <xsd:enumeration value="Corporate policy planning and reporting"/>
          <xsd:enumeration value="External relationship management"/>
          <xsd:enumeration value="Human resource management"/>
          <xsd:enumeration value="Legal services"/>
        </xsd:restriction>
      </xsd:simple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46ae5c-fa0e-439b-951a-064619dc0a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KOItemId xmlns="51f93606-8186-41d7-b8c6-5c9d4cd252ba">106957871</MAKOItemId>
    <Classification xmlns="51f93606-8186-41d7-b8c6-5c9d4cd252ba">Communications management</Classification>
    <SecurityClassification xmlns="51f93606-8186-41d7-b8c6-5c9d4cd252ba">IN-CONFIDENCE</SecurityClassification>
    <Description1 xmlns="51f93606-8186-41d7-b8c6-5c9d4cd252ba">None</Description1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489BDA-03A5-4C94-8390-EA76B39C5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f93606-8186-41d7-b8c6-5c9d4cd252ba"/>
    <ds:schemaRef ds:uri="7e46ae5c-fa0e-439b-951a-064619dc0a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35E66D6-458F-432D-B6F1-93F7AA81BA70}">
  <ds:schemaRefs>
    <ds:schemaRef ds:uri="http://purl.org/dc/elements/1.1/"/>
    <ds:schemaRef ds:uri="http://schemas.microsoft.com/office/2006/metadata/properties"/>
    <ds:schemaRef ds:uri="a5b02afd-da58-4187-86af-c6134a5bb688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93265b1-725e-4cd9-a0ad-005ed00e8c1e"/>
    <ds:schemaRef ds:uri="http://www.w3.org/XML/1998/namespace"/>
    <ds:schemaRef ds:uri="http://purl.org/dc/dcmitype/"/>
    <ds:schemaRef ds:uri="51f93606-8186-41d7-b8c6-5c9d4cd252ba"/>
  </ds:schemaRefs>
</ds:datastoreItem>
</file>

<file path=customXml/itemProps3.xml><?xml version="1.0" encoding="utf-8"?>
<ds:datastoreItem xmlns:ds="http://schemas.openxmlformats.org/officeDocument/2006/customXml" ds:itemID="{DFBD7686-BBE4-41F3-8AC0-80F75D104D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866</TotalTime>
  <Words>524</Words>
  <Application>Microsoft Office PowerPoint</Application>
  <PresentationFormat>On-screen Show (16:9)</PresentationFormat>
  <Paragraphs>91</Paragraphs>
  <Slides>16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Verdana</vt:lpstr>
      <vt:lpstr>Wingdings</vt:lpstr>
      <vt:lpstr>Titles and Photos</vt:lpstr>
      <vt:lpstr>Basic Slides</vt:lpstr>
      <vt:lpstr>New Regs update</vt:lpstr>
      <vt:lpstr>Today</vt:lpstr>
      <vt:lpstr>State of play</vt:lpstr>
      <vt:lpstr>Changes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Evidence cycle flows for SiD/HSbD</vt:lpstr>
      <vt:lpstr>PowerPoint Presentation</vt:lpstr>
    </vt:vector>
  </TitlesOfParts>
  <Company>Ministry of Economic Development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PowerPoint Presentation Template</dc:title>
  <dc:creator>Anne Williams</dc:creator>
  <cp:lastModifiedBy>Dave Moore</cp:lastModifiedBy>
  <cp:revision>84</cp:revision>
  <cp:lastPrinted>2017-06-11T22:11:00Z</cp:lastPrinted>
  <dcterms:created xsi:type="dcterms:W3CDTF">2017-05-11T04:41:44Z</dcterms:created>
  <dcterms:modified xsi:type="dcterms:W3CDTF">2021-12-01T23:53:48Z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NZSIC06">
    <vt:lpwstr/>
  </property>
  <property fmtid="{D5CDD505-2E9C-101B-9397-08002B2CF9AE}" pid="3" name="BusinessGroup">
    <vt:lpwstr/>
  </property>
  <property fmtid="{D5CDD505-2E9C-101B-9397-08002B2CF9AE}" pid="4" name="ContentTypeId">
    <vt:lpwstr>0x010100DA95748E4C155844BDE1D2F947451FA3</vt:lpwstr>
  </property>
  <property fmtid="{D5CDD505-2E9C-101B-9397-08002B2CF9AE}" pid="5" name="DocumentLocation">
    <vt:lpwstr/>
  </property>
  <property fmtid="{D5CDD505-2E9C-101B-9397-08002B2CF9AE}" pid="6" name="LINKTEK-FILE-ID">
    <vt:lpwstr>018E-2D0F-AF78-8BCA</vt:lpwstr>
  </property>
  <property fmtid="{D5CDD505-2E9C-101B-9397-08002B2CF9AE}" pid="7" name="WorkSafeTag">
    <vt:lpwstr/>
  </property>
  <property fmtid="{D5CDD505-2E9C-101B-9397-08002B2CF9AE}" pid="8" name="WSNZ">
    <vt:lpwstr/>
  </property>
  <property fmtid="{D5CDD505-2E9C-101B-9397-08002B2CF9AE}" pid="9" name="MSIP_Label_07d449c4-bf69-4e7e-9566-b5fb302660d8_Enabled">
    <vt:lpwstr>true</vt:lpwstr>
  </property>
  <property fmtid="{D5CDD505-2E9C-101B-9397-08002B2CF9AE}" pid="10" name="MSIP_Label_07d449c4-bf69-4e7e-9566-b5fb302660d8_SetDate">
    <vt:lpwstr>2021-12-01T23:53:38Z</vt:lpwstr>
  </property>
  <property fmtid="{D5CDD505-2E9C-101B-9397-08002B2CF9AE}" pid="11" name="MSIP_Label_07d449c4-bf69-4e7e-9566-b5fb302660d8_Method">
    <vt:lpwstr>Privileged</vt:lpwstr>
  </property>
  <property fmtid="{D5CDD505-2E9C-101B-9397-08002B2CF9AE}" pid="12" name="MSIP_Label_07d449c4-bf69-4e7e-9566-b5fb302660d8_Name">
    <vt:lpwstr>UNCLASSIFIED</vt:lpwstr>
  </property>
  <property fmtid="{D5CDD505-2E9C-101B-9397-08002B2CF9AE}" pid="13" name="MSIP_Label_07d449c4-bf69-4e7e-9566-b5fb302660d8_SiteId">
    <vt:lpwstr>a8547185-c9ba-4557-bc1c-8481be4ecec6</vt:lpwstr>
  </property>
  <property fmtid="{D5CDD505-2E9C-101B-9397-08002B2CF9AE}" pid="14" name="MSIP_Label_07d449c4-bf69-4e7e-9566-b5fb302660d8_ActionId">
    <vt:lpwstr>7e06015e-6ab7-4d11-b695-325cd00fc20f</vt:lpwstr>
  </property>
  <property fmtid="{D5CDD505-2E9C-101B-9397-08002B2CF9AE}" pid="15" name="MSIP_Label_07d449c4-bf69-4e7e-9566-b5fb302660d8_ContentBits">
    <vt:lpwstr>2</vt:lpwstr>
  </property>
</Properties>
</file>